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88" r:id="rId4"/>
    <p:sldId id="272" r:id="rId5"/>
    <p:sldId id="279" r:id="rId6"/>
    <p:sldId id="287" r:id="rId7"/>
    <p:sldId id="278" r:id="rId8"/>
    <p:sldId id="281" r:id="rId9"/>
    <p:sldId id="290" r:id="rId10"/>
    <p:sldId id="291" r:id="rId11"/>
    <p:sldId id="283" r:id="rId12"/>
    <p:sldId id="284" r:id="rId13"/>
    <p:sldId id="285" r:id="rId14"/>
    <p:sldId id="289" r:id="rId15"/>
    <p:sldId id="28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84"/>
  </p:normalViewPr>
  <p:slideViewPr>
    <p:cSldViewPr snapToGrid="0" snapToObjects="1">
      <p:cViewPr varScale="1">
        <p:scale>
          <a:sx n="110" d="100"/>
          <a:sy n="110" d="100"/>
        </p:scale>
        <p:origin x="19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71FD9-B322-2549-9400-AF0C57474107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B24EC-C302-4742-94E1-DA9B006B34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7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17F39-3343-D34D-887C-91D887A1DE4F}" type="datetimeFigureOut">
              <a:rPr lang="en-US" smtClean="0"/>
              <a:pPr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bintray.com/xquartz/downloads/XQuartz-2.7.11.dm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"/>
          <p:cNvSpPr>
            <a:spLocks noChangeArrowheads="1"/>
          </p:cNvSpPr>
          <p:nvPr/>
        </p:nvSpPr>
        <p:spPr bwMode="auto">
          <a:xfrm>
            <a:off x="132125" y="317895"/>
            <a:ext cx="8823657" cy="11093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latin typeface="Times New Roman"/>
                <a:cs typeface="Times New Roman"/>
              </a:rPr>
              <a:t>Atomic Orbitals on a Computer</a:t>
            </a:r>
            <a:endParaRPr lang="en-US" sz="3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658879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10436"/>
            <a:ext cx="8064500" cy="4864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11992" y="6156690"/>
            <a:ext cx="36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www.askamathematician.com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bital_sampling_movie.mp4" descr="orbital_sampling_movie.mp4">
            <a:hlinkClick r:id="" action="ppaction://media"/>
            <a:extLst>
              <a:ext uri="{FF2B5EF4-FFF2-40B4-BE49-F238E27FC236}">
                <a16:creationId xmlns:a16="http://schemas.microsoft.com/office/drawing/2014/main" id="{A1F30871-6934-1B4C-A365-3E9FE4830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780" r="25589"/>
          <a:stretch/>
        </p:blipFill>
        <p:spPr>
          <a:xfrm>
            <a:off x="8974" y="2478629"/>
            <a:ext cx="9135026" cy="3077218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48F9227F-D1EE-C14B-A616-F5740F74F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24DE28E-AAB1-114F-A58D-4B6912B2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D32E3FF1-ED4F-E24E-905F-76350988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04211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from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Here the 7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6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orbital: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62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from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7265" r="7689" b="5610"/>
          <a:stretch/>
        </p:blipFill>
        <p:spPr>
          <a:xfrm>
            <a:off x="241692" y="2734477"/>
            <a:ext cx="3712469" cy="26680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602" y="2197622"/>
            <a:ext cx="4057826" cy="34904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4375" y="5596173"/>
            <a:ext cx="8130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4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40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682939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form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735" y="2183772"/>
            <a:ext cx="4396700" cy="42805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74375" y="5596173"/>
            <a:ext cx="8130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4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40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28481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1504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form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1776" y="3516323"/>
            <a:ext cx="2050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What orbital is this?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56" y="1977200"/>
            <a:ext cx="4053407" cy="455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23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 for 3D Plotting in R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27A6D1-5A6C-064F-9B7B-989CD02D1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04211"/>
            <a:ext cx="8686800" cy="1282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u="sng" dirty="0">
                <a:solidFill>
                  <a:srgbClr val="000000"/>
                </a:solidFill>
                <a:latin typeface="Times New Roman" pitchFamily="18" charset="0"/>
              </a:rPr>
              <a:t>Macintosh people </a:t>
            </a:r>
            <a:r>
              <a:rPr lang="en-GB" sz="2800" b="1" u="sng" dirty="0">
                <a:solidFill>
                  <a:srgbClr val="000000"/>
                </a:solidFill>
                <a:latin typeface="Times New Roman" pitchFamily="18" charset="0"/>
              </a:rPr>
              <a:t>only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, download and install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XQuarz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https://dl.bintray.com/xquartz/downloads/XQuartz-2.7.11.dmg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4DA0B-6A63-3549-8DB0-353D6B301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386361"/>
            <a:ext cx="8686800" cy="1282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OPTIONAL for everybody: We need to install a few R packages: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0DAAA3-24E7-AE4A-BEF3-97600DC9979C}"/>
              </a:ext>
            </a:extLst>
          </p:cNvPr>
          <p:cNvSpPr/>
          <p:nvPr/>
        </p:nvSpPr>
        <p:spPr>
          <a:xfrm>
            <a:off x="228600" y="3441003"/>
            <a:ext cx="8839200" cy="1015663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# Preparation: Install these packages: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rgl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   # For 3D interactive plots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doMC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  # To do some stuff in parallel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doSNOW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# To do some stuff in parallel</a:t>
            </a:r>
          </a:p>
        </p:txBody>
      </p:sp>
    </p:spTree>
    <p:extLst>
      <p:ext uri="{BB962C8B-B14F-4D97-AF65-F5344CB8AC3E}">
        <p14:creationId xmlns:p14="http://schemas.microsoft.com/office/powerpoint/2010/main" val="233027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158976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Courier"/>
                <a:cs typeface="Courier"/>
              </a:rPr>
              <a:t>density.sampling.control_script.R</a:t>
            </a:r>
            <a:endParaRPr lang="en-GB" sz="28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7CC00C-7B9C-314A-8769-DD11FEE91BE0}"/>
              </a:ext>
            </a:extLst>
          </p:cNvPr>
          <p:cNvSpPr/>
          <p:nvPr/>
        </p:nvSpPr>
        <p:spPr>
          <a:xfrm>
            <a:off x="152400" y="999864"/>
            <a:ext cx="8839200" cy="584775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library(che302r)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library(parallel)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doSNOW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#Pick an orbital: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 &lt;- 3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 &lt;- (2)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 &lt;- (-1)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Create squared orbital functions for sampling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splined.sqorb.functs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(n, l, m,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r.max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50,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num.knots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1000)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orb.sq.funcs$r.axis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orb.sq.funcs$R.sq.func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rax^2 *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"l"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log(rax^2 *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"l"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detectCores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Number of processors available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#Sample the orbital density: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sample.orbital.density.ais.parallel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(n, l, m,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orb.func.info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     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num.processes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4)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y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z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[,3]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#Plot the sampled orbital density: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#2D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x,z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y,z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#3D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x,y,z,type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s",radius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=0.2,xlab=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"x"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"y"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"z"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372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5437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The hydrogen atom is three systems in one: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H-Atom Model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46433" y="5338676"/>
            <a:ext cx="7627351" cy="15437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Setting up the Schrodinger equation we get new equations to solve for each “motion”</a:t>
            </a:r>
          </a:p>
        </p:txBody>
      </p:sp>
      <p:sp>
        <p:nvSpPr>
          <p:cNvPr id="8" name="Freeform 7"/>
          <p:cNvSpPr/>
          <p:nvPr/>
        </p:nvSpPr>
        <p:spPr>
          <a:xfrm>
            <a:off x="4374377" y="3489258"/>
            <a:ext cx="606777" cy="183491"/>
          </a:xfrm>
          <a:custGeom>
            <a:avLst/>
            <a:gdLst>
              <a:gd name="connsiteX0" fmla="*/ 0 w 606777"/>
              <a:gd name="connsiteY0" fmla="*/ 169380 h 183491"/>
              <a:gd name="connsiteX1" fmla="*/ 310444 w 606777"/>
              <a:gd name="connsiteY1" fmla="*/ 47 h 183491"/>
              <a:gd name="connsiteX2" fmla="*/ 606777 w 606777"/>
              <a:gd name="connsiteY2" fmla="*/ 183491 h 183491"/>
              <a:gd name="connsiteX3" fmla="*/ 606777 w 606777"/>
              <a:gd name="connsiteY3" fmla="*/ 183491 h 18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777" h="183491">
                <a:moveTo>
                  <a:pt x="0" y="169380"/>
                </a:moveTo>
                <a:cubicBezTo>
                  <a:pt x="104657" y="83537"/>
                  <a:pt x="209315" y="-2305"/>
                  <a:pt x="310444" y="47"/>
                </a:cubicBezTo>
                <a:cubicBezTo>
                  <a:pt x="411573" y="2399"/>
                  <a:pt x="606777" y="183491"/>
                  <a:pt x="606777" y="183491"/>
                </a:cubicBezTo>
                <a:lnTo>
                  <a:pt x="606777" y="183491"/>
                </a:ln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135350" y="4291989"/>
            <a:ext cx="564445" cy="186613"/>
          </a:xfrm>
          <a:custGeom>
            <a:avLst/>
            <a:gdLst>
              <a:gd name="connsiteX0" fmla="*/ 0 w 564445"/>
              <a:gd name="connsiteY0" fmla="*/ 98778 h 186613"/>
              <a:gd name="connsiteX1" fmla="*/ 296334 w 564445"/>
              <a:gd name="connsiteY1" fmla="*/ 183444 h 186613"/>
              <a:gd name="connsiteX2" fmla="*/ 564445 w 564445"/>
              <a:gd name="connsiteY2" fmla="*/ 0 h 18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445" h="186613">
                <a:moveTo>
                  <a:pt x="0" y="98778"/>
                </a:moveTo>
                <a:cubicBezTo>
                  <a:pt x="101130" y="149342"/>
                  <a:pt x="202260" y="199907"/>
                  <a:pt x="296334" y="183444"/>
                </a:cubicBezTo>
                <a:cubicBezTo>
                  <a:pt x="390408" y="166981"/>
                  <a:pt x="564445" y="0"/>
                  <a:pt x="564445" y="0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93857" y="3177641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46307" y="425971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879106" y="2122718"/>
            <a:ext cx="2446637" cy="2472838"/>
            <a:chOff x="2288428" y="2252405"/>
            <a:chExt cx="2446637" cy="2472838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4366472" y="3313192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14605" y="3607672"/>
            <a:ext cx="380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2400" i="1" dirty="0"/>
          </a:p>
        </p:txBody>
      </p:sp>
      <p:sp>
        <p:nvSpPr>
          <p:cNvPr id="24" name="Smiley Face 23"/>
          <p:cNvSpPr/>
          <p:nvPr/>
        </p:nvSpPr>
        <p:spPr>
          <a:xfrm>
            <a:off x="5282998" y="3050680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5619397" y="3541634"/>
            <a:ext cx="0" cy="976828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322005" y="4171407"/>
            <a:ext cx="1297392" cy="39885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528174" y="3408858"/>
            <a:ext cx="1838298" cy="769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493857" y="4570260"/>
            <a:ext cx="108587" cy="497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712888" y="2705738"/>
            <a:ext cx="281359" cy="555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54722" y="3672749"/>
            <a:ext cx="1352624" cy="2345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766191" y="3008840"/>
            <a:ext cx="1124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nucleus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6507346" y="3408858"/>
            <a:ext cx="2408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distance from the origin</a:t>
            </a:r>
            <a:endParaRPr lang="en-US" sz="2400" dirty="0"/>
          </a:p>
        </p:txBody>
      </p:sp>
      <p:sp>
        <p:nvSpPr>
          <p:cNvPr id="42" name="Rectangle 41"/>
          <p:cNvSpPr/>
          <p:nvPr/>
        </p:nvSpPr>
        <p:spPr>
          <a:xfrm>
            <a:off x="4797852" y="2312597"/>
            <a:ext cx="2408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azimuthal angle</a:t>
            </a:r>
            <a:endParaRPr lang="en-US" sz="2400" dirty="0"/>
          </a:p>
        </p:txBody>
      </p:sp>
      <p:sp>
        <p:nvSpPr>
          <p:cNvPr id="43" name="Rectangle 42"/>
          <p:cNvSpPr/>
          <p:nvPr/>
        </p:nvSpPr>
        <p:spPr>
          <a:xfrm>
            <a:off x="4078970" y="4952029"/>
            <a:ext cx="2428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equatorial angle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292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Schrodinger equation: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Hydrogen Atom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97" y="1794586"/>
            <a:ext cx="1478712" cy="555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721" y="2484011"/>
            <a:ext cx="2082967" cy="603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85" y="4770278"/>
            <a:ext cx="78359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188" y="4334529"/>
            <a:ext cx="1313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Solution: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103718" y="5957969"/>
            <a:ext cx="3271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want to visualize this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357609" y="5431514"/>
            <a:ext cx="2855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Radial Wave function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4212627" y="5438684"/>
            <a:ext cx="307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Angular Wave function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86812" y="5367178"/>
            <a:ext cx="0" cy="72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00805" y="5260932"/>
            <a:ext cx="0" cy="285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</p:cNvCxnSpPr>
          <p:nvPr/>
        </p:nvCxnSpPr>
        <p:spPr>
          <a:xfrm flipH="1" flipV="1">
            <a:off x="4212627" y="5260932"/>
            <a:ext cx="1536489" cy="177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001534"/>
            <a:ext cx="4711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the Radial part of the Schrodinger equation: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Procedure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42832" y="4944549"/>
            <a:ext cx="8040782" cy="19134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Just this again: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can use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program to solve it!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Radial wave function depends on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quantum numbers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977200"/>
            <a:ext cx="8877300" cy="1016000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42832" y="3140944"/>
            <a:ext cx="8040782" cy="10263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This can be reformed to look like: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191" y="4847747"/>
            <a:ext cx="2420654" cy="5635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939" y="3793647"/>
            <a:ext cx="5194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68481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radial wave functions tell you what is happening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inside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orbital: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Procedure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1599" y="6109915"/>
            <a:ext cx="7588078" cy="5025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# radial nodes =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–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–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515" b="4762"/>
          <a:stretch/>
        </p:blipFill>
        <p:spPr>
          <a:xfrm>
            <a:off x="1071485" y="2301159"/>
            <a:ext cx="7212037" cy="38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4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Courier"/>
                <a:cs typeface="Courier"/>
              </a:rPr>
              <a:t>numerov_control.R</a:t>
            </a:r>
            <a:endParaRPr lang="en-GB" sz="4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93D42-C273-1849-A7DE-D388E866BA19}"/>
              </a:ext>
            </a:extLst>
          </p:cNvPr>
          <p:cNvSpPr/>
          <p:nvPr/>
        </p:nvSpPr>
        <p:spPr>
          <a:xfrm>
            <a:off x="385017" y="1459726"/>
            <a:ext cx="8454183" cy="452431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#Domain (x-axis):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&lt;- 0.1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Increment on r-axis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r.min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&lt;- 1e-15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Start of r-axis.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r.max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&lt;- 180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End of r-axis.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r     &lt;- seq(from=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r.min,to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r.max,by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r-axis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Numerov's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procedure to solve the (almost) Radial Schrodinger Equation: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            &lt;- 6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 = 1,2,3,...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            &lt;- 4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 = 0, ... , n-1 (e.g.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s,p,d,f,g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,.....)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Guess.Energy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(-0.5)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Initial guess for energy of the state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max.iter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&lt;- 50                 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state        &lt;- (n-l-1)                  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numerov.procedure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(r,dr,"radial",state,Guess.Energy,max.iter,0.00)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Transform F(r) back into R(r), the proper radial wave function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 &lt;- (r^-1)*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plot(r, r^2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="l")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Approximately Normalize Psi: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approx.normalize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include.jacobian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normalized wave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plot(r, r^2*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=c(min(r),max(r)),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="N psi(x)",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="l")</a:t>
            </a:r>
          </a:p>
        </p:txBody>
      </p:sp>
    </p:spTree>
    <p:extLst>
      <p:ext uri="{BB962C8B-B14F-4D97-AF65-F5344CB8AC3E}">
        <p14:creationId xmlns:p14="http://schemas.microsoft.com/office/powerpoint/2010/main" val="113733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the angular parts of the Schrodinger equation: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Doh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!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42832" y="2978997"/>
            <a:ext cx="8040782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We get an equation that we can’t solve with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so, we will just “look-up” the solutions: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812" y="1995048"/>
            <a:ext cx="4707092" cy="7453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516" y="4004131"/>
            <a:ext cx="3937000" cy="72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0418" y="5101361"/>
            <a:ext cx="296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Legendre Polynomials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514" y="4806595"/>
            <a:ext cx="3213100" cy="990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5" idx="0"/>
          </p:cNvCxnSpPr>
          <p:nvPr/>
        </p:nvCxnSpPr>
        <p:spPr>
          <a:xfrm flipV="1">
            <a:off x="2601728" y="4505008"/>
            <a:ext cx="1614299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331236" y="4505008"/>
            <a:ext cx="154837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5918D230-56E0-2B4F-8B56-66FEA596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32" y="5914243"/>
            <a:ext cx="8040782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To visualize the orbital (density), we’ll use statistical sampling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795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                                                 is a probability density.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2" y="1264452"/>
            <a:ext cx="4838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9B69B0-1CE0-6042-9912-7C8E58726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3" b="8200"/>
          <a:stretch/>
        </p:blipFill>
        <p:spPr>
          <a:xfrm>
            <a:off x="3044144" y="2801780"/>
            <a:ext cx="5977599" cy="3723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B7208-C5DE-244F-B466-A980B0249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054" y="6638369"/>
            <a:ext cx="805325" cy="16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F1CBB-B007-ED4C-B698-8B3A11C50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228726" y="4378158"/>
            <a:ext cx="1096701" cy="240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7E0850-611B-BA46-8D67-2FDEC1EEF0C2}"/>
              </a:ext>
            </a:extLst>
          </p:cNvPr>
          <p:cNvSpPr/>
          <p:nvPr/>
        </p:nvSpPr>
        <p:spPr>
          <a:xfrm>
            <a:off x="5257911" y="3642395"/>
            <a:ext cx="3655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Scaled Planck distribution</a:t>
            </a:r>
            <a:endParaRPr lang="en-US" sz="2400" b="1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323F446-9D6C-6242-B6F3-A6AA535F2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763970"/>
            <a:ext cx="8686800" cy="795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To “look” at a probability density, we can sample from it.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9EDC5C8-B9E8-3C47-BF94-FD03EA08E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2" y="2814769"/>
            <a:ext cx="3236516" cy="102439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An example: Let’s sample from the (scaled) Planck distribution first:</a:t>
            </a:r>
          </a:p>
        </p:txBody>
      </p:sp>
    </p:spTree>
    <p:extLst>
      <p:ext uri="{BB962C8B-B14F-4D97-AF65-F5344CB8AC3E}">
        <p14:creationId xmlns:p14="http://schemas.microsoft.com/office/powerpoint/2010/main" val="13438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6D4689-E3A9-3746-851F-B75B9D91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465DB9FC-0C91-744B-A5B2-C8A730490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4" name="mcmc_metropolis_random_walk-sampler_demo_movie.mp4" descr="mcmc_metropolis_random_walk-sampler_demo_movie.mp4">
            <a:hlinkClick r:id="" action="ppaction://media"/>
            <a:extLst>
              <a:ext uri="{FF2B5EF4-FFF2-40B4-BE49-F238E27FC236}">
                <a16:creationId xmlns:a16="http://schemas.microsoft.com/office/drawing/2014/main" id="{D614B06E-213A-2C49-A3E3-8573C22C0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574" y="1377827"/>
            <a:ext cx="7581701" cy="4194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EF5F-D6C2-454F-BAE2-1A8B6D09F339}"/>
              </a:ext>
            </a:extLst>
          </p:cNvPr>
          <p:cNvSpPr txBox="1"/>
          <p:nvPr/>
        </p:nvSpPr>
        <p:spPr>
          <a:xfrm>
            <a:off x="671732" y="6112997"/>
            <a:ext cx="780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Chain Monte Carlo (MCMC) sample from the Planck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6359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979</Words>
  <Application>Microsoft Macintosh PowerPoint</Application>
  <PresentationFormat>On-screen Show (4:3)</PresentationFormat>
  <Paragraphs>131</Paragraphs>
  <Slides>15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Jay College of Criminal Justice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Nicholas Petraco</dc:creator>
  <cp:lastModifiedBy>Nicholas Petraco</cp:lastModifiedBy>
  <cp:revision>86</cp:revision>
  <dcterms:created xsi:type="dcterms:W3CDTF">2014-05-27T04:15:11Z</dcterms:created>
  <dcterms:modified xsi:type="dcterms:W3CDTF">2021-10-25T22:01:43Z</dcterms:modified>
</cp:coreProperties>
</file>